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85" r:id="rId3"/>
    <p:sldId id="267" r:id="rId4"/>
    <p:sldId id="257" r:id="rId5"/>
    <p:sldId id="268" r:id="rId6"/>
    <p:sldId id="284" r:id="rId7"/>
    <p:sldId id="261" r:id="rId8"/>
    <p:sldId id="269" r:id="rId9"/>
    <p:sldId id="270" r:id="rId10"/>
    <p:sldId id="271" r:id="rId11"/>
    <p:sldId id="272" r:id="rId12"/>
    <p:sldId id="258" r:id="rId13"/>
    <p:sldId id="273" r:id="rId14"/>
    <p:sldId id="287" r:id="rId15"/>
    <p:sldId id="278" r:id="rId16"/>
    <p:sldId id="300" r:id="rId17"/>
    <p:sldId id="301" r:id="rId18"/>
    <p:sldId id="302" r:id="rId19"/>
    <p:sldId id="298" r:id="rId20"/>
    <p:sldId id="299" r:id="rId21"/>
    <p:sldId id="297" r:id="rId2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ECECEC"/>
    <a:srgbClr val="F7F7F7"/>
    <a:srgbClr val="962526"/>
    <a:srgbClr val="F9F9F9"/>
    <a:srgbClr val="FAFAFA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83333" autoAdjust="0"/>
  </p:normalViewPr>
  <p:slideViewPr>
    <p:cSldViewPr>
      <p:cViewPr varScale="1">
        <p:scale>
          <a:sx n="83" d="100"/>
          <a:sy n="83" d="100"/>
        </p:scale>
        <p:origin x="952" y="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90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24B2F5-122E-45D6-B527-724B920F3E4C}" type="datetime1">
              <a:rPr lang="fr-FR" smtClean="0"/>
              <a:pPr rtl="0"/>
              <a:t>09/10/2020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E861E8E-D392-497B-BB21-122DD7C27CF3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42C417D-E42C-4209-BC78-0D7D647584D4}" type="datetime1">
              <a:rPr lang="fr-FR" smtClean="0"/>
              <a:pPr rtl="0"/>
              <a:t>09/10/2020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55D449-B875-4B8D-8E66-224D27E54C9A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fréquence cardiaque</a:t>
            </a:r>
          </a:p>
          <a:p>
            <a:r>
              <a:rPr lang="fr-FR" dirty="0"/>
              <a:t>La saturation pulsée en oxygène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L’oxymètre de pouls est utile pour évaluer une cause plus directe de nombreux symptômes dans les diagnostics médicaux.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fr-FR" smtClean="0"/>
              <a:pPr rtl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087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expérimentale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fr-FR" smtClean="0"/>
              <a:pPr rtl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0507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Méthode traditionnelle =&gt; la prise</a:t>
            </a:r>
            <a:r>
              <a:rPr lang="fr-FR" baseline="0" dirty="0"/>
              <a:t> de sang </a:t>
            </a:r>
          </a:p>
          <a:p>
            <a:r>
              <a:rPr lang="fr-FR" baseline="0" dirty="0"/>
              <a:t>Mais ! C’est pas évident de le faire si nous voulons le contrôler de temps en temps. </a:t>
            </a:r>
          </a:p>
          <a:p>
            <a:r>
              <a:rPr lang="fr-FR" baseline="0" dirty="0"/>
              <a:t>Une autre méthode est plus utile en terme de non invasive, c’est l’oxymètre.</a:t>
            </a:r>
          </a:p>
          <a:p>
            <a:r>
              <a:rPr lang="fr-FR" baseline="0" dirty="0"/>
              <a:t>D’après la loi de </a:t>
            </a:r>
            <a:r>
              <a:rPr lang="fr-FR" baseline="0" dirty="0" err="1"/>
              <a:t>beer-lambert</a:t>
            </a:r>
            <a:r>
              <a:rPr lang="fr-FR" baseline="0" dirty="0"/>
              <a:t>, l’oxymètre standard en utilisant 2 </a:t>
            </a:r>
            <a:r>
              <a:rPr lang="fr-FR" baseline="0" dirty="0" err="1"/>
              <a:t>LEDs</a:t>
            </a:r>
            <a:r>
              <a:rPr lang="fr-FR" baseline="0" dirty="0"/>
              <a:t> rouge et infra rouge est plus pratique à détecter.</a:t>
            </a:r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fr-FR" smtClean="0"/>
              <a:pPr rtl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550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Méthode traditionnelle =&gt; la prise</a:t>
            </a:r>
            <a:r>
              <a:rPr lang="fr-FR" baseline="0" dirty="0"/>
              <a:t> de sang </a:t>
            </a:r>
          </a:p>
          <a:p>
            <a:r>
              <a:rPr lang="fr-FR" baseline="0" dirty="0"/>
              <a:t>Mais ! C’est pas évident de le faire si nous voulons le contrôler de temps en temps. </a:t>
            </a:r>
          </a:p>
          <a:p>
            <a:r>
              <a:rPr lang="fr-FR" baseline="0" dirty="0"/>
              <a:t>Une autre méthode est plus utile en terme de non invasive, c’est l’oxymètre.</a:t>
            </a:r>
          </a:p>
          <a:p>
            <a:r>
              <a:rPr lang="fr-FR" baseline="0" dirty="0"/>
              <a:t>D’après la loi de </a:t>
            </a:r>
            <a:r>
              <a:rPr lang="fr-FR" baseline="0" dirty="0" err="1"/>
              <a:t>beer-lambert</a:t>
            </a:r>
            <a:r>
              <a:rPr lang="fr-FR" baseline="0" dirty="0"/>
              <a:t>, l’oxymètre standard en utilisant 2 </a:t>
            </a:r>
            <a:r>
              <a:rPr lang="fr-FR" baseline="0" dirty="0" err="1"/>
              <a:t>LEDs</a:t>
            </a:r>
            <a:r>
              <a:rPr lang="fr-FR" baseline="0" dirty="0"/>
              <a:t> rouge et infra rouge est plus pratique à détecter.</a:t>
            </a:r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fr-FR" smtClean="0"/>
              <a:pPr rtl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9463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555D449-B875-4B8D-8E66-224D27E54C9A}" type="slidenum">
              <a:rPr lang="fr-FR" smtClean="0"/>
              <a:pPr rtl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9179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Méthode traditionnelle =&gt; la prise</a:t>
            </a:r>
            <a:r>
              <a:rPr lang="fr-FR" baseline="0" dirty="0"/>
              <a:t> de sang </a:t>
            </a:r>
          </a:p>
          <a:p>
            <a:r>
              <a:rPr lang="fr-FR" baseline="0" dirty="0"/>
              <a:t>Mais ! C’est pas évident de le faire si nous voulons le contrôler de temps en temps. </a:t>
            </a:r>
          </a:p>
          <a:p>
            <a:r>
              <a:rPr lang="fr-FR" baseline="0" dirty="0"/>
              <a:t>Une autre méthode est plus utile en terme de non invasive, c’est l’oxymètre.</a:t>
            </a:r>
          </a:p>
          <a:p>
            <a:r>
              <a:rPr lang="fr-FR" baseline="0" dirty="0"/>
              <a:t>D’après la loi de </a:t>
            </a:r>
            <a:r>
              <a:rPr lang="fr-FR" baseline="0" dirty="0" err="1"/>
              <a:t>beer-lambert</a:t>
            </a:r>
            <a:r>
              <a:rPr lang="fr-FR" baseline="0" dirty="0"/>
              <a:t>, l’oxymètre standard en utilisant 2 </a:t>
            </a:r>
            <a:r>
              <a:rPr lang="fr-FR" baseline="0" dirty="0" err="1"/>
              <a:t>LEDs</a:t>
            </a:r>
            <a:r>
              <a:rPr lang="fr-FR" baseline="0" dirty="0"/>
              <a:t> rouge et infra rouge est plus pratique à détecter.</a:t>
            </a:r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fr-FR" smtClean="0"/>
              <a:pPr rtl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0949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fr-FR" smtClean="0"/>
              <a:pPr rtl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6029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Artère</a:t>
            </a:r>
            <a:r>
              <a:rPr lang="fr-FR" baseline="0" dirty="0"/>
              <a:t> (rouge)</a:t>
            </a:r>
          </a:p>
          <a:p>
            <a:r>
              <a:rPr lang="fr-FR" baseline="0" dirty="0"/>
              <a:t>Veine  (bleu)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fr-FR" smtClean="0"/>
              <a:pPr rtl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1622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Méthode traditionnelle =&gt; la prise</a:t>
            </a:r>
            <a:r>
              <a:rPr lang="fr-FR" baseline="0" dirty="0"/>
              <a:t> de sang </a:t>
            </a:r>
          </a:p>
          <a:p>
            <a:r>
              <a:rPr lang="fr-FR" baseline="0" dirty="0"/>
              <a:t>Mais ! C’est pas évident de le faire si nous voulons le contrôler de temps en temps. </a:t>
            </a:r>
          </a:p>
          <a:p>
            <a:r>
              <a:rPr lang="fr-FR" baseline="0" dirty="0"/>
              <a:t>Une autre méthode est plus utile en terme de non invasive, c’est l’oxymètre.</a:t>
            </a:r>
          </a:p>
          <a:p>
            <a:r>
              <a:rPr lang="fr-FR" baseline="0" dirty="0"/>
              <a:t>D’après la loi de </a:t>
            </a:r>
            <a:r>
              <a:rPr lang="fr-FR" baseline="0" dirty="0" err="1"/>
              <a:t>beer-lambert</a:t>
            </a:r>
            <a:r>
              <a:rPr lang="fr-FR" baseline="0" dirty="0"/>
              <a:t>, l’oxymètre standard en utilisant 2 </a:t>
            </a:r>
            <a:r>
              <a:rPr lang="fr-FR" baseline="0" dirty="0" err="1"/>
              <a:t>LEDs</a:t>
            </a:r>
            <a:r>
              <a:rPr lang="fr-FR" baseline="0" dirty="0"/>
              <a:t> rouge et infra rouge est plus pratique à détecter.</a:t>
            </a:r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fr-FR" smtClean="0"/>
              <a:pPr rtl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4688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fr-FR" smtClean="0"/>
              <a:pPr rtl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7831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fr-FR" smtClean="0"/>
              <a:pPr rtl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4520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Méthode traditionnelle =&gt; la prise</a:t>
            </a:r>
            <a:r>
              <a:rPr lang="fr-FR" baseline="0" dirty="0"/>
              <a:t> de sang </a:t>
            </a:r>
          </a:p>
          <a:p>
            <a:r>
              <a:rPr lang="fr-FR" baseline="0" dirty="0"/>
              <a:t>Mais ! C’est pas évident de le faire si nous voulons le contrôler de temps en temps. </a:t>
            </a:r>
          </a:p>
          <a:p>
            <a:r>
              <a:rPr lang="fr-FR" baseline="0" dirty="0"/>
              <a:t>Une autre méthode est plus utile en terme de non invasive, c’est l’oxymètre.</a:t>
            </a:r>
          </a:p>
          <a:p>
            <a:r>
              <a:rPr lang="fr-FR" baseline="0" dirty="0"/>
              <a:t>D’après la loi de </a:t>
            </a:r>
            <a:r>
              <a:rPr lang="fr-FR" baseline="0" dirty="0" err="1"/>
              <a:t>beer-lambert</a:t>
            </a:r>
            <a:r>
              <a:rPr lang="fr-FR" baseline="0" dirty="0"/>
              <a:t>, l’oxymètre standard en utilisant 2 </a:t>
            </a:r>
            <a:r>
              <a:rPr lang="fr-FR" baseline="0" dirty="0" err="1"/>
              <a:t>LEDs</a:t>
            </a:r>
            <a:r>
              <a:rPr lang="fr-FR" baseline="0" dirty="0"/>
              <a:t> rouge et infra rouge est plus pratique à détecter.</a:t>
            </a:r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fr-FR" smtClean="0"/>
              <a:pPr rtl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7627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volume sanguin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pulsee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à l’intérieur d’un volume de tissu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fr-FR" smtClean="0"/>
              <a:pPr rtl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6669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fr-FR" dirty="0"/>
          </a:p>
        </p:txBody>
      </p:sp>
      <p:pic>
        <p:nvPicPr>
          <p:cNvPr id="7" name="Image 6" descr="Ligne d’électrocardiogramm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BC2FF6-6C9F-404B-87B0-1C13C8BF375C}" type="datetime1">
              <a:rPr lang="fr-FR" smtClean="0"/>
              <a:pPr rtl="0"/>
              <a:t>09/10/2020</a:t>
            </a:fld>
            <a:endParaRPr lang="fr-FR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457200"/>
            <a:ext cx="9067800" cy="5943599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B31BED-90D9-48AE-8506-A0394977B35F}" type="datetime1">
              <a:rPr lang="fr-FR" smtClean="0"/>
              <a:pPr rtl="0"/>
              <a:t>09/10/2020</a:t>
            </a:fld>
            <a:endParaRPr lang="fr-FR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rtl="0">
              <a:defRPr/>
            </a:lvl1pPr>
            <a:lvl5pPr>
              <a:defRPr/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68B63D-6C57-40E1-B687-7CAA7CECAB9D}" type="datetime1">
              <a:rPr lang="fr-FR" smtClean="0"/>
              <a:pPr rtl="0"/>
              <a:t>09/10/2020</a:t>
            </a:fld>
            <a:endParaRPr lang="fr-FR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-tête de sec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rtlCol="0" anchor="b">
            <a:normAutofit/>
          </a:bodyPr>
          <a:lstStyle>
            <a:lvl1pPr rtl="0">
              <a:lnSpc>
                <a:spcPct val="80000"/>
              </a:lnSpc>
              <a:defRPr sz="5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 rtlCol="0"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066800" y="1825624"/>
            <a:ext cx="4800600" cy="4575175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5B01D1-ECC3-4CD5-9BC3-60EC2C5F6982}" type="datetime1">
              <a:rPr lang="fr-FR" smtClean="0"/>
              <a:pPr rtl="0"/>
              <a:t>09/10/2020</a:t>
            </a:fld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E2D0A1-7E81-456E-8C02-7BE047B7566C}" type="datetime1">
              <a:rPr lang="fr-FR" smtClean="0"/>
              <a:pPr rtl="0"/>
              <a:t>09/10/2020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7E1A74-BF5C-4D4A-82CF-035000799CEA}" type="datetime1">
              <a:rPr lang="fr-FR" smtClean="0"/>
              <a:pPr rtl="0"/>
              <a:t>09/10/2020</a:t>
            </a:fld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736169-909E-4CE3-B5D2-455F3A03E9A7}" type="datetime1">
              <a:rPr lang="fr-FR" smtClean="0"/>
              <a:pPr rtl="0"/>
              <a:t>09/10/2020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rtlCol="0" anchor="b">
            <a:normAutofit/>
          </a:bodyPr>
          <a:lstStyle>
            <a:lvl1pPr rtl="0">
              <a:defRPr sz="36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" y="457201"/>
            <a:ext cx="5943600" cy="5943600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7632699" y="5029200"/>
            <a:ext cx="3932237" cy="1371600"/>
          </a:xfrm>
        </p:spPr>
        <p:txBody>
          <a:bodyPr rtlCol="0">
            <a:normAutofit/>
          </a:bodyPr>
          <a:lstStyle>
            <a:lvl1pPr marL="0" indent="0" rtl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7635240" y="5029200"/>
            <a:ext cx="3932237" cy="1374648"/>
          </a:xfrm>
        </p:spPr>
        <p:txBody>
          <a:bodyPr rtlCol="0"/>
          <a:lstStyle>
            <a:lvl1pPr marL="0" indent="0" rtl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rre rouge" descr="Barre rouge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835AE897-1F6C-4437-9E8F-6D0CF52398E0}" type="datetime1">
              <a:rPr lang="fr-FR" noProof="0" smtClean="0"/>
              <a:pPr rtl="0"/>
              <a:t>09/10/2020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26225" y="404664"/>
            <a:ext cx="4098175" cy="3177380"/>
          </a:xfrm>
        </p:spPr>
        <p:txBody>
          <a:bodyPr rtlCol="0">
            <a:normAutofit/>
          </a:bodyPr>
          <a:lstStyle/>
          <a:p>
            <a:r>
              <a:rPr lang="fr-FR" dirty="0"/>
              <a:t>Oxymètre avancé</a:t>
            </a:r>
            <a:br>
              <a:rPr lang="fr-FR" dirty="0"/>
            </a:br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4" name="Image 12" descr="#IET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1" y="6053138"/>
            <a:ext cx="1785937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http://www.sensoriaanalytics.com/images/SA-logo-Turquoise-621x467px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868" y="5893524"/>
            <a:ext cx="1253490" cy="942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A7DEC7-AE37-4857-BA65-D23C008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BAF65DD-F5FA-4D49-B7E7-4F87D3036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516" y="1772816"/>
            <a:ext cx="8712967" cy="471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6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Comment calculer le taux d’oxygène?</a:t>
            </a:r>
          </a:p>
        </p:txBody>
      </p:sp>
    </p:spTree>
    <p:extLst>
      <p:ext uri="{BB962C8B-B14F-4D97-AF65-F5344CB8AC3E}">
        <p14:creationId xmlns:p14="http://schemas.microsoft.com/office/powerpoint/2010/main" val="78652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PPG (photo pléthysmographie)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A4575CC-7BB5-4980-AC79-57627C712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99" y="1679510"/>
            <a:ext cx="5319101" cy="50792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5C5C3FB-2704-4053-8780-0092565CABF8}"/>
                  </a:ext>
                </a:extLst>
              </p:cNvPr>
              <p:cNvSpPr txBox="1"/>
              <p:nvPr/>
            </p:nvSpPr>
            <p:spPr>
              <a:xfrm>
                <a:off x="7176120" y="2132856"/>
                <a:ext cx="2977480" cy="15760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𝐴𝐶</m:t>
                                      </m:r>
                                    </m:num>
                                    <m:den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𝐷𝐶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𝐴𝐶</m:t>
                                      </m:r>
                                    </m:num>
                                    <m:den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𝐷𝐶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5C5C3FB-2704-4053-8780-0092565CA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120" y="2132856"/>
                <a:ext cx="2977480" cy="15760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62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Calibration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CF2673C-1D9F-4247-B26E-29B330895FAE}"/>
                  </a:ext>
                </a:extLst>
              </p:cNvPr>
              <p:cNvSpPr txBox="1"/>
              <p:nvPr/>
            </p:nvSpPr>
            <p:spPr>
              <a:xfrm>
                <a:off x="7104112" y="3438757"/>
                <a:ext cx="4752528" cy="9096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fr-FR" sz="3200" b="0" i="0" smtClean="0">
                          <a:latin typeface="Cambria Math" panose="02040503050406030204" pitchFamily="18" charset="0"/>
                        </a:rPr>
                        <m:t>2=</m:t>
                      </m:r>
                      <m:r>
                        <m:rPr>
                          <m:sty m:val="p"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fr-F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BR</m:t>
                      </m:r>
                      <m:r>
                        <a:rPr lang="fr-F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4400" dirty="0"/>
              </a:p>
              <a:p>
                <a:pPr algn="ctr"/>
                <a:r>
                  <a:rPr lang="fr-FR" sz="2400" dirty="0"/>
                  <a:t>(A, B, C : coefficients constants)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CF2673C-1D9F-4247-B26E-29B330895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3438757"/>
                <a:ext cx="4752528" cy="909673"/>
              </a:xfrm>
              <a:prstGeom prst="rect">
                <a:avLst/>
              </a:prstGeom>
              <a:blipFill>
                <a:blip r:embed="rId3"/>
                <a:stretch>
                  <a:fillRect b="-201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ésultat de recherche d'images pour &quot;calibration spo2&quot;">
            <a:extLst>
              <a:ext uri="{FF2B5EF4-FFF2-40B4-BE49-F238E27FC236}">
                <a16:creationId xmlns:a16="http://schemas.microsoft.com/office/drawing/2014/main" id="{3844F183-3A6B-46CE-9D29-7AE446E36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670392"/>
            <a:ext cx="5809828" cy="40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3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Pourquoi a-t-on besoin de l’oxymètre avancé ?</a:t>
            </a:r>
          </a:p>
        </p:txBody>
      </p:sp>
    </p:spTree>
    <p:extLst>
      <p:ext uri="{BB962C8B-B14F-4D97-AF65-F5344CB8AC3E}">
        <p14:creationId xmlns:p14="http://schemas.microsoft.com/office/powerpoint/2010/main" val="375126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CF8A2A5-1A54-4447-A52F-7E3D1A923EC8}"/>
              </a:ext>
            </a:extLst>
          </p:cNvPr>
          <p:cNvGrpSpPr/>
          <p:nvPr/>
        </p:nvGrpSpPr>
        <p:grpSpPr>
          <a:xfrm>
            <a:off x="2351584" y="404664"/>
            <a:ext cx="8356372" cy="3528392"/>
            <a:chOff x="0" y="7640"/>
            <a:chExt cx="12587664" cy="6822976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0D2DA8F-A929-49A5-8C14-A25160C28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640"/>
              <a:ext cx="10143568" cy="6822976"/>
            </a:xfrm>
            <a:prstGeom prst="rect">
              <a:avLst/>
            </a:prstGeom>
          </p:spPr>
        </p:pic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53DFE9A6-B3CD-4C6B-B4B9-AABFAB04EF09}"/>
                </a:ext>
              </a:extLst>
            </p:cNvPr>
            <p:cNvCxnSpPr/>
            <p:nvPr/>
          </p:nvCxnSpPr>
          <p:spPr>
            <a:xfrm>
              <a:off x="2207568" y="7640"/>
              <a:ext cx="0" cy="586963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88271C4-960E-4BF3-AB3F-4F2F21C1246A}"/>
                </a:ext>
              </a:extLst>
            </p:cNvPr>
            <p:cNvSpPr txBox="1"/>
            <p:nvPr/>
          </p:nvSpPr>
          <p:spPr>
            <a:xfrm>
              <a:off x="1847528" y="6309320"/>
              <a:ext cx="1008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660nm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A13D554-C17D-4F85-A7A8-22B53944D646}"/>
                </a:ext>
              </a:extLst>
            </p:cNvPr>
            <p:cNvSpPr/>
            <p:nvPr/>
          </p:nvSpPr>
          <p:spPr>
            <a:xfrm>
              <a:off x="1927888" y="1847147"/>
              <a:ext cx="720080" cy="720080"/>
            </a:xfrm>
            <a:prstGeom prst="ellipse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7C0F3C3-DECA-4F77-9219-923E6298E170}"/>
                </a:ext>
              </a:extLst>
            </p:cNvPr>
            <p:cNvSpPr/>
            <p:nvPr/>
          </p:nvSpPr>
          <p:spPr>
            <a:xfrm>
              <a:off x="1688392" y="3686654"/>
              <a:ext cx="720080" cy="72008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AA0E59E6-A717-43F9-A26B-1BD9011FF30A}"/>
                </a:ext>
              </a:extLst>
            </p:cNvPr>
            <p:cNvCxnSpPr/>
            <p:nvPr/>
          </p:nvCxnSpPr>
          <p:spPr>
            <a:xfrm>
              <a:off x="7896200" y="7640"/>
              <a:ext cx="0" cy="5869632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24D1E92-4EC5-4BE7-B136-F977C5559A4B}"/>
                </a:ext>
              </a:extLst>
            </p:cNvPr>
            <p:cNvSpPr txBox="1"/>
            <p:nvPr/>
          </p:nvSpPr>
          <p:spPr>
            <a:xfrm>
              <a:off x="7536160" y="6285573"/>
              <a:ext cx="1008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940nm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2D63027-DA3B-40B9-B09C-A127882314B3}"/>
                </a:ext>
              </a:extLst>
            </p:cNvPr>
            <p:cNvSpPr/>
            <p:nvPr/>
          </p:nvSpPr>
          <p:spPr>
            <a:xfrm>
              <a:off x="7536160" y="1988840"/>
              <a:ext cx="777248" cy="1298467"/>
            </a:xfrm>
            <a:prstGeom prst="ellipse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A8FE0BA-5703-45B2-816A-FC464D866985}"/>
                </a:ext>
              </a:extLst>
            </p:cNvPr>
            <p:cNvSpPr txBox="1"/>
            <p:nvPr/>
          </p:nvSpPr>
          <p:spPr>
            <a:xfrm>
              <a:off x="10380096" y="707853"/>
              <a:ext cx="220756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660 nm et 940 nm </a:t>
              </a:r>
            </a:p>
            <a:p>
              <a:endParaRPr lang="fr-FR" dirty="0"/>
            </a:p>
            <a:p>
              <a:r>
                <a:rPr lang="fr-FR" dirty="0"/>
                <a:t>625 nm, 680 nm, 760 nm, 880 nm</a:t>
              </a:r>
            </a:p>
            <a:p>
              <a:endParaRPr lang="fr-FR" dirty="0"/>
            </a:p>
            <a:p>
              <a:r>
                <a:rPr lang="fr-FR" dirty="0"/>
                <a:t>820 nm, 875 nm, 945 nm et 1050 nm</a:t>
              </a:r>
            </a:p>
          </p:txBody>
        </p:sp>
      </p:grp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12A232F6-F7F3-8544-A31D-8670043B14B4}"/>
              </a:ext>
            </a:extLst>
          </p:cNvPr>
          <p:cNvSpPr txBox="1">
            <a:spLocks/>
          </p:cNvSpPr>
          <p:nvPr/>
        </p:nvSpPr>
        <p:spPr>
          <a:xfrm>
            <a:off x="310680" y="5105557"/>
            <a:ext cx="11881320" cy="136815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dirty="0"/>
              <a:t>Améliorer la précision de la mesure du taux d’oxygène</a:t>
            </a:r>
          </a:p>
          <a:p>
            <a:pPr marL="0" indent="0">
              <a:buFont typeface="Arial" pitchFamily="34" charset="0"/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Etendre les analyses a de nouvelles pathologies </a:t>
            </a:r>
          </a:p>
          <a:p>
            <a:pPr marL="0" indent="0">
              <a:buFont typeface="Arial" pitchFamily="34" charset="0"/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Utiliser la solution dans le milieu sportif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630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164EEE1-7515-ED4B-A766-5DC8136637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526155" y="1556792"/>
            <a:ext cx="3600400" cy="374441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AF25B8D-FFC9-0E4C-A146-F64032A88C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4311551" y="1808819"/>
            <a:ext cx="3600400" cy="32403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0FE918E-730D-4444-916F-C7D0FFF7D97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25836" y="1916832"/>
            <a:ext cx="387157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9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8BDFFDB-8332-C949-AEE3-37E53B59B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360" y="2060848"/>
            <a:ext cx="6264696" cy="374441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45D7DF2-F20A-8A4C-98AC-EE20466683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60096" y="2276872"/>
            <a:ext cx="4680520" cy="334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5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87F90A9-98AB-AD42-9242-AFE11092ED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3732" y="1196752"/>
            <a:ext cx="4824536" cy="382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12E299-8EBB-CA4B-9CC2-0FA00725F5B9}"/>
              </a:ext>
            </a:extLst>
          </p:cNvPr>
          <p:cNvSpPr/>
          <p:nvPr/>
        </p:nvSpPr>
        <p:spPr>
          <a:xfrm>
            <a:off x="3985967" y="5291916"/>
            <a:ext cx="4220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Fig</a:t>
            </a:r>
            <a:r>
              <a:rPr lang="fr-FR" dirty="0"/>
              <a:t> 10 : Interface graphique QT Creator</a:t>
            </a:r>
          </a:p>
        </p:txBody>
      </p:sp>
    </p:spTree>
    <p:extLst>
      <p:ext uri="{BB962C8B-B14F-4D97-AF65-F5344CB8AC3E}">
        <p14:creationId xmlns:p14="http://schemas.microsoft.com/office/powerpoint/2010/main" val="50241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Objectifs du projet </a:t>
            </a:r>
          </a:p>
        </p:txBody>
      </p:sp>
    </p:spTree>
    <p:extLst>
      <p:ext uri="{BB962C8B-B14F-4D97-AF65-F5344CB8AC3E}">
        <p14:creationId xmlns:p14="http://schemas.microsoft.com/office/powerpoint/2010/main" val="94711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Qu’est-ce que c’est la saturation pulsée en oxygène ?</a:t>
            </a:r>
          </a:p>
        </p:txBody>
      </p:sp>
    </p:spTree>
    <p:extLst>
      <p:ext uri="{BB962C8B-B14F-4D97-AF65-F5344CB8AC3E}">
        <p14:creationId xmlns:p14="http://schemas.microsoft.com/office/powerpoint/2010/main" val="136324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12A232F6-F7F3-8544-A31D-8670043B14B4}"/>
              </a:ext>
            </a:extLst>
          </p:cNvPr>
          <p:cNvSpPr txBox="1">
            <a:spLocks/>
          </p:cNvSpPr>
          <p:nvPr/>
        </p:nvSpPr>
        <p:spPr>
          <a:xfrm>
            <a:off x="317489" y="620688"/>
            <a:ext cx="11881320" cy="13681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dirty="0"/>
              <a:t>Utilisation de nouvelles longueurs d’ondes </a:t>
            </a:r>
          </a:p>
          <a:p>
            <a:pPr lvl="1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Utiliser de la lumière blanche</a:t>
            </a:r>
          </a:p>
          <a:p>
            <a:pPr lvl="1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Etudier de nouveaux photorécepteurs </a:t>
            </a:r>
          </a:p>
          <a:p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EE11EF-5F5F-F446-990D-D2D07A9D8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988840"/>
            <a:ext cx="4077072" cy="40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06E50316-DF75-FF47-8280-649F8FA96FDC}"/>
              </a:ext>
            </a:extLst>
          </p:cNvPr>
          <p:cNvSpPr txBox="1">
            <a:spLocks/>
          </p:cNvSpPr>
          <p:nvPr/>
        </p:nvSpPr>
        <p:spPr>
          <a:xfrm>
            <a:off x="1631504" y="6173924"/>
            <a:ext cx="11881320" cy="13681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dirty="0"/>
              <a:t>Plateforme Open-Q : </a:t>
            </a:r>
            <a:r>
              <a:rPr lang="fr-FR" dirty="0" err="1"/>
              <a:t>Qualcomm</a:t>
            </a:r>
            <a:r>
              <a:rPr lang="fr-FR" dirty="0"/>
              <a:t> processor + </a:t>
            </a:r>
            <a:r>
              <a:rPr lang="fr-FR" dirty="0" err="1"/>
              <a:t>peripherals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pic>
        <p:nvPicPr>
          <p:cNvPr id="1028" name="Picture 4" descr="Open-Q™ 13MP Camera - Intrinsyc Technologies Corporation">
            <a:extLst>
              <a:ext uri="{FF2B5EF4-FFF2-40B4-BE49-F238E27FC236}">
                <a16:creationId xmlns:a16="http://schemas.microsoft.com/office/drawing/2014/main" id="{30458871-0A64-6043-93FB-79A64B482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148" y="2607812"/>
            <a:ext cx="4077072" cy="234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31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DDD8EC0-CE36-4CB8-91BC-0825A6D12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7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rtlCol="0"/>
          <a:lstStyle/>
          <a:p>
            <a:pPr rtl="0"/>
            <a:r>
              <a:rPr lang="fr-FR" dirty="0"/>
              <a:t>Contexte du projet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B023EB8-771C-49A3-8856-77D259F1F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3124" y="2865160"/>
            <a:ext cx="3527912" cy="264252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62E3CFC-01AD-4DB6-B36C-D844146BCC95}"/>
              </a:ext>
            </a:extLst>
          </p:cNvPr>
          <p:cNvSpPr txBox="1"/>
          <p:nvPr/>
        </p:nvSpPr>
        <p:spPr>
          <a:xfrm>
            <a:off x="1534852" y="2403495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2400" dirty="0"/>
              <a:t>Globules rouges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D004EB-4EDC-45BA-9D95-201A32983139}"/>
              </a:ext>
            </a:extLst>
          </p:cNvPr>
          <p:cNvSpPr txBox="1"/>
          <p:nvPr/>
        </p:nvSpPr>
        <p:spPr>
          <a:xfrm>
            <a:off x="5519936" y="3063039"/>
            <a:ext cx="49685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Symbol" panose="05050102010706020507" pitchFamily="18" charset="2"/>
              <a:buChar char="Þ"/>
            </a:pPr>
            <a:r>
              <a:rPr lang="fr-FR" sz="2400" dirty="0"/>
              <a:t>Oxyhémoglobine		HbO2</a:t>
            </a:r>
          </a:p>
          <a:p>
            <a:pPr marL="285750" indent="-285750">
              <a:spcAft>
                <a:spcPts val="600"/>
              </a:spcAft>
              <a:buFont typeface="Symbol" panose="05050102010706020507" pitchFamily="18" charset="2"/>
              <a:buChar char="Þ"/>
            </a:pPr>
            <a:r>
              <a:rPr lang="fr-FR" sz="2400" dirty="0"/>
              <a:t>Désoxyhémoglobine	</a:t>
            </a:r>
            <a:r>
              <a:rPr lang="fr-FR" sz="2400" dirty="0" err="1"/>
              <a:t>Hb</a:t>
            </a:r>
            <a:endParaRPr lang="fr-FR" sz="2400" dirty="0"/>
          </a:p>
          <a:p>
            <a:pPr marL="285750" indent="-285750">
              <a:spcAft>
                <a:spcPts val="600"/>
              </a:spcAft>
              <a:buFont typeface="Symbol" panose="05050102010706020507" pitchFamily="18" charset="2"/>
              <a:buChar char="Þ"/>
            </a:pPr>
            <a:r>
              <a:rPr lang="fr-FR" sz="2400" dirty="0"/>
              <a:t>Méthémoglobine		</a:t>
            </a:r>
            <a:r>
              <a:rPr lang="fr-FR" sz="2400" dirty="0" err="1"/>
              <a:t>HbMet</a:t>
            </a:r>
            <a:endParaRPr lang="fr-FR" sz="2400" dirty="0"/>
          </a:p>
          <a:p>
            <a:pPr marL="285750" indent="-285750">
              <a:spcAft>
                <a:spcPts val="600"/>
              </a:spcAft>
              <a:buFont typeface="Symbol" panose="05050102010706020507" pitchFamily="18" charset="2"/>
              <a:buChar char="Þ"/>
            </a:pPr>
            <a:r>
              <a:rPr lang="fr-FR" sz="2400" dirty="0"/>
              <a:t>Carboxyhémoglobine	</a:t>
            </a:r>
            <a:r>
              <a:rPr lang="fr-FR" sz="2400" dirty="0" err="1"/>
              <a:t>HbCO</a:t>
            </a:r>
            <a:endParaRPr lang="fr-FR" sz="2400" dirty="0"/>
          </a:p>
          <a:p>
            <a:pPr marL="285750" indent="-285750">
              <a:spcAft>
                <a:spcPts val="600"/>
              </a:spcAft>
              <a:buFont typeface="Symbol" panose="05050102010706020507" pitchFamily="18" charset="2"/>
              <a:buChar char="Þ"/>
            </a:pPr>
            <a:r>
              <a:rPr lang="fr-FR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779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rtlCol="0"/>
          <a:lstStyle/>
          <a:p>
            <a:pPr rtl="0"/>
            <a:r>
              <a:rPr lang="fr-FR" dirty="0"/>
              <a:t>Contexte du projet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DF993FE1-4AE6-40A3-B260-6CF97062A076}"/>
              </a:ext>
            </a:extLst>
          </p:cNvPr>
          <p:cNvGrpSpPr/>
          <p:nvPr/>
        </p:nvGrpSpPr>
        <p:grpSpPr>
          <a:xfrm>
            <a:off x="7752184" y="2852936"/>
            <a:ext cx="2652936" cy="1152128"/>
            <a:chOff x="1066800" y="2996952"/>
            <a:chExt cx="2652936" cy="1152128"/>
          </a:xfrm>
        </p:grpSpPr>
        <p:sp>
          <p:nvSpPr>
            <p:cNvPr id="17" name="Organigramme : Alternative 16">
              <a:extLst>
                <a:ext uri="{FF2B5EF4-FFF2-40B4-BE49-F238E27FC236}">
                  <a16:creationId xmlns:a16="http://schemas.microsoft.com/office/drawing/2014/main" id="{9D52BCA8-A951-4179-A02D-C990B49879A2}"/>
                </a:ext>
              </a:extLst>
            </p:cNvPr>
            <p:cNvSpPr/>
            <p:nvPr/>
          </p:nvSpPr>
          <p:spPr>
            <a:xfrm>
              <a:off x="1066800" y="3429000"/>
              <a:ext cx="2652936" cy="720080"/>
            </a:xfrm>
            <a:prstGeom prst="flowChartAlternateProces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3867AC8-2EEC-418E-B2E6-B09849CBD1B6}"/>
                </a:ext>
              </a:extLst>
            </p:cNvPr>
            <p:cNvSpPr/>
            <p:nvPr/>
          </p:nvSpPr>
          <p:spPr>
            <a:xfrm>
              <a:off x="1991544" y="2996952"/>
              <a:ext cx="792088" cy="792088"/>
            </a:xfrm>
            <a:prstGeom prst="ellipse">
              <a:avLst/>
            </a:prstGeom>
            <a:solidFill>
              <a:srgbClr val="F7F7F7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E9712C3-064F-43C3-A724-11234A4B8262}"/>
              </a:ext>
            </a:extLst>
          </p:cNvPr>
          <p:cNvGrpSpPr/>
          <p:nvPr/>
        </p:nvGrpSpPr>
        <p:grpSpPr>
          <a:xfrm>
            <a:off x="1271464" y="2852936"/>
            <a:ext cx="2652936" cy="1152128"/>
            <a:chOff x="1066800" y="2996952"/>
            <a:chExt cx="2652936" cy="1152128"/>
          </a:xfrm>
          <a:solidFill>
            <a:srgbClr val="962526"/>
          </a:solidFill>
        </p:grpSpPr>
        <p:sp>
          <p:nvSpPr>
            <p:cNvPr id="21" name="Organigramme : Alternative 20">
              <a:extLst>
                <a:ext uri="{FF2B5EF4-FFF2-40B4-BE49-F238E27FC236}">
                  <a16:creationId xmlns:a16="http://schemas.microsoft.com/office/drawing/2014/main" id="{24A69917-3119-4D8E-A366-7A831F8DC971}"/>
                </a:ext>
              </a:extLst>
            </p:cNvPr>
            <p:cNvSpPr/>
            <p:nvPr/>
          </p:nvSpPr>
          <p:spPr>
            <a:xfrm>
              <a:off x="1066800" y="3429000"/>
              <a:ext cx="2652936" cy="720080"/>
            </a:xfrm>
            <a:prstGeom prst="flowChartAlternateProcess">
              <a:avLst/>
            </a:prstGeom>
            <a:grpFill/>
            <a:ln>
              <a:solidFill>
                <a:srgbClr val="9625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E227E57C-BA5A-46EA-A693-1956C9A89253}"/>
                </a:ext>
              </a:extLst>
            </p:cNvPr>
            <p:cNvSpPr/>
            <p:nvPr/>
          </p:nvSpPr>
          <p:spPr>
            <a:xfrm>
              <a:off x="1991544" y="2996952"/>
              <a:ext cx="792088" cy="79208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O</a:t>
              </a:r>
              <a:r>
                <a:rPr lang="fr-FR" sz="1100" dirty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2B9FC5BB-69D6-4112-8216-D7BBBEA0E302}"/>
              </a:ext>
            </a:extLst>
          </p:cNvPr>
          <p:cNvSpPr txBox="1"/>
          <p:nvPr/>
        </p:nvSpPr>
        <p:spPr>
          <a:xfrm>
            <a:off x="1095756" y="4437112"/>
            <a:ext cx="3012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Oxyhémoglobine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0146027-80B2-484D-AB0C-BEE347076004}"/>
              </a:ext>
            </a:extLst>
          </p:cNvPr>
          <p:cNvSpPr txBox="1"/>
          <p:nvPr/>
        </p:nvSpPr>
        <p:spPr>
          <a:xfrm>
            <a:off x="7380784" y="4437112"/>
            <a:ext cx="3539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Désoxyhémoglobine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10B34E98-0FB7-4184-8E78-39EC44005119}"/>
              </a:ext>
            </a:extLst>
          </p:cNvPr>
          <p:cNvSpPr/>
          <p:nvPr/>
        </p:nvSpPr>
        <p:spPr>
          <a:xfrm>
            <a:off x="4943872" y="3284984"/>
            <a:ext cx="2016224" cy="7200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79FA78D3-FF4A-46D6-BE24-A2F635492E78}"/>
              </a:ext>
            </a:extLst>
          </p:cNvPr>
          <p:cNvSpPr/>
          <p:nvPr/>
        </p:nvSpPr>
        <p:spPr>
          <a:xfrm>
            <a:off x="5436568" y="2213248"/>
            <a:ext cx="792088" cy="792088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</a:t>
            </a:r>
            <a:r>
              <a:rPr lang="fr-FR" sz="1100" dirty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8" name="Connecteur : en arc 27">
            <a:extLst>
              <a:ext uri="{FF2B5EF4-FFF2-40B4-BE49-F238E27FC236}">
                <a16:creationId xmlns:a16="http://schemas.microsoft.com/office/drawing/2014/main" id="{5127C348-F458-4202-A7A8-1661E6DFCCC2}"/>
              </a:ext>
            </a:extLst>
          </p:cNvPr>
          <p:cNvCxnSpPr/>
          <p:nvPr/>
        </p:nvCxnSpPr>
        <p:spPr>
          <a:xfrm flipV="1">
            <a:off x="6228656" y="1883174"/>
            <a:ext cx="864096" cy="692460"/>
          </a:xfrm>
          <a:prstGeom prst="curved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cteur : en arc 28">
            <a:extLst>
              <a:ext uri="{FF2B5EF4-FFF2-40B4-BE49-F238E27FC236}">
                <a16:creationId xmlns:a16="http://schemas.microsoft.com/office/drawing/2014/main" id="{C41AB6F3-A6DB-4C7D-9114-9B97052F3120}"/>
              </a:ext>
            </a:extLst>
          </p:cNvPr>
          <p:cNvCxnSpPr/>
          <p:nvPr/>
        </p:nvCxnSpPr>
        <p:spPr>
          <a:xfrm flipV="1">
            <a:off x="6089932" y="1603526"/>
            <a:ext cx="864096" cy="692460"/>
          </a:xfrm>
          <a:prstGeom prst="curved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RÃ©sultat de recherche d'images pour &quot;vasculair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07" y="4284712"/>
            <a:ext cx="1600609" cy="209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A7DEC7-AE37-4857-BA65-D23C008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projet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CE87FC-9778-4638-A6D9-94FB773F7C7A}"/>
              </a:ext>
            </a:extLst>
          </p:cNvPr>
          <p:cNvSpPr/>
          <p:nvPr/>
        </p:nvSpPr>
        <p:spPr>
          <a:xfrm>
            <a:off x="479376" y="1988840"/>
            <a:ext cx="7776864" cy="45365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6B7D0EEF-1B76-4CE6-9161-B3E9BB849C2A}"/>
              </a:ext>
            </a:extLst>
          </p:cNvPr>
          <p:cNvGrpSpPr/>
          <p:nvPr/>
        </p:nvGrpSpPr>
        <p:grpSpPr>
          <a:xfrm>
            <a:off x="911424" y="2348880"/>
            <a:ext cx="2004864" cy="864096"/>
            <a:chOff x="1066800" y="2996952"/>
            <a:chExt cx="2652936" cy="1152128"/>
          </a:xfrm>
          <a:solidFill>
            <a:srgbClr val="962526"/>
          </a:solidFill>
        </p:grpSpPr>
        <p:sp>
          <p:nvSpPr>
            <p:cNvPr id="6" name="Organigramme : Alternative 5">
              <a:extLst>
                <a:ext uri="{FF2B5EF4-FFF2-40B4-BE49-F238E27FC236}">
                  <a16:creationId xmlns:a16="http://schemas.microsoft.com/office/drawing/2014/main" id="{ED216079-7233-4B43-A4D1-05D908E6CB00}"/>
                </a:ext>
              </a:extLst>
            </p:cNvPr>
            <p:cNvSpPr/>
            <p:nvPr/>
          </p:nvSpPr>
          <p:spPr>
            <a:xfrm>
              <a:off x="1066800" y="3429000"/>
              <a:ext cx="2652936" cy="720080"/>
            </a:xfrm>
            <a:prstGeom prst="flowChartAlternateProcess">
              <a:avLst/>
            </a:prstGeom>
            <a:grpFill/>
            <a:ln>
              <a:solidFill>
                <a:srgbClr val="9625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900BB44-EF16-4382-81AD-BD89DBD59338}"/>
                </a:ext>
              </a:extLst>
            </p:cNvPr>
            <p:cNvSpPr/>
            <p:nvPr/>
          </p:nvSpPr>
          <p:spPr>
            <a:xfrm>
              <a:off x="1991544" y="2996952"/>
              <a:ext cx="792088" cy="79208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O</a:t>
              </a:r>
              <a:r>
                <a:rPr lang="fr-FR" sz="800" dirty="0">
                  <a:solidFill>
                    <a:schemeClr val="tx1"/>
                  </a:solidFill>
                </a:rPr>
                <a:t>2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3B18EB26-B8FC-4870-B4E7-436F47BB0BE2}"/>
              </a:ext>
            </a:extLst>
          </p:cNvPr>
          <p:cNvGrpSpPr/>
          <p:nvPr/>
        </p:nvGrpSpPr>
        <p:grpSpPr>
          <a:xfrm>
            <a:off x="911424" y="3344985"/>
            <a:ext cx="2004864" cy="864096"/>
            <a:chOff x="1066800" y="2996952"/>
            <a:chExt cx="2652936" cy="1152128"/>
          </a:xfrm>
          <a:solidFill>
            <a:srgbClr val="962526"/>
          </a:solidFill>
        </p:grpSpPr>
        <p:sp>
          <p:nvSpPr>
            <p:cNvPr id="9" name="Organigramme : Alternative 8">
              <a:extLst>
                <a:ext uri="{FF2B5EF4-FFF2-40B4-BE49-F238E27FC236}">
                  <a16:creationId xmlns:a16="http://schemas.microsoft.com/office/drawing/2014/main" id="{6DC198AA-BA2A-482F-8F90-41ED7BA722EE}"/>
                </a:ext>
              </a:extLst>
            </p:cNvPr>
            <p:cNvSpPr/>
            <p:nvPr/>
          </p:nvSpPr>
          <p:spPr>
            <a:xfrm>
              <a:off x="1066800" y="3429000"/>
              <a:ext cx="2652936" cy="720080"/>
            </a:xfrm>
            <a:prstGeom prst="flowChartAlternateProcess">
              <a:avLst/>
            </a:prstGeom>
            <a:grpFill/>
            <a:ln>
              <a:solidFill>
                <a:srgbClr val="9625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573B1D5-2A51-4BC4-86CB-002F06594CB4}"/>
                </a:ext>
              </a:extLst>
            </p:cNvPr>
            <p:cNvSpPr/>
            <p:nvPr/>
          </p:nvSpPr>
          <p:spPr>
            <a:xfrm>
              <a:off x="1991544" y="2996952"/>
              <a:ext cx="792088" cy="79208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O</a:t>
              </a:r>
              <a:r>
                <a:rPr lang="fr-FR" sz="800" dirty="0">
                  <a:solidFill>
                    <a:schemeClr val="tx1"/>
                  </a:solidFill>
                </a:rPr>
                <a:t>2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105BEFD0-0B30-4B21-A956-B7B1C44E1912}"/>
              </a:ext>
            </a:extLst>
          </p:cNvPr>
          <p:cNvGrpSpPr/>
          <p:nvPr/>
        </p:nvGrpSpPr>
        <p:grpSpPr>
          <a:xfrm>
            <a:off x="911424" y="4233078"/>
            <a:ext cx="2004864" cy="864096"/>
            <a:chOff x="1066800" y="2996952"/>
            <a:chExt cx="2652936" cy="1152128"/>
          </a:xfrm>
          <a:solidFill>
            <a:srgbClr val="962526"/>
          </a:solidFill>
        </p:grpSpPr>
        <p:sp>
          <p:nvSpPr>
            <p:cNvPr id="12" name="Organigramme : Alternative 11">
              <a:extLst>
                <a:ext uri="{FF2B5EF4-FFF2-40B4-BE49-F238E27FC236}">
                  <a16:creationId xmlns:a16="http://schemas.microsoft.com/office/drawing/2014/main" id="{9F172BEF-22E4-493C-B1FA-A180FD75A686}"/>
                </a:ext>
              </a:extLst>
            </p:cNvPr>
            <p:cNvSpPr/>
            <p:nvPr/>
          </p:nvSpPr>
          <p:spPr>
            <a:xfrm>
              <a:off x="1066800" y="3429000"/>
              <a:ext cx="2652936" cy="720080"/>
            </a:xfrm>
            <a:prstGeom prst="flowChartAlternateProcess">
              <a:avLst/>
            </a:prstGeom>
            <a:grpFill/>
            <a:ln>
              <a:solidFill>
                <a:srgbClr val="9625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9BF1C4F5-6D32-4B32-9FA6-5AF02BF390C8}"/>
                </a:ext>
              </a:extLst>
            </p:cNvPr>
            <p:cNvSpPr/>
            <p:nvPr/>
          </p:nvSpPr>
          <p:spPr>
            <a:xfrm>
              <a:off x="1991544" y="2996952"/>
              <a:ext cx="792088" cy="79208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O</a:t>
              </a:r>
              <a:r>
                <a:rPr lang="fr-FR" sz="800" dirty="0">
                  <a:solidFill>
                    <a:schemeClr val="tx1"/>
                  </a:solidFill>
                </a:rPr>
                <a:t>2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8DC39BC-DE87-4BB5-A6E1-4CC022DD0DEC}"/>
              </a:ext>
            </a:extLst>
          </p:cNvPr>
          <p:cNvGrpSpPr/>
          <p:nvPr/>
        </p:nvGrpSpPr>
        <p:grpSpPr>
          <a:xfrm>
            <a:off x="911424" y="5229183"/>
            <a:ext cx="2004864" cy="864096"/>
            <a:chOff x="1066800" y="2996952"/>
            <a:chExt cx="2652936" cy="1152128"/>
          </a:xfrm>
          <a:solidFill>
            <a:srgbClr val="962526"/>
          </a:solidFill>
        </p:grpSpPr>
        <p:sp>
          <p:nvSpPr>
            <p:cNvPr id="15" name="Organigramme : Alternative 14">
              <a:extLst>
                <a:ext uri="{FF2B5EF4-FFF2-40B4-BE49-F238E27FC236}">
                  <a16:creationId xmlns:a16="http://schemas.microsoft.com/office/drawing/2014/main" id="{0F46BC95-676C-415F-9ACD-054891D04B6E}"/>
                </a:ext>
              </a:extLst>
            </p:cNvPr>
            <p:cNvSpPr/>
            <p:nvPr/>
          </p:nvSpPr>
          <p:spPr>
            <a:xfrm>
              <a:off x="1066800" y="3429000"/>
              <a:ext cx="2652936" cy="720080"/>
            </a:xfrm>
            <a:prstGeom prst="flowChartAlternateProcess">
              <a:avLst/>
            </a:prstGeom>
            <a:grpFill/>
            <a:ln>
              <a:solidFill>
                <a:srgbClr val="9625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AA65D347-6D1E-49BA-81D9-6D3C7F732689}"/>
                </a:ext>
              </a:extLst>
            </p:cNvPr>
            <p:cNvSpPr/>
            <p:nvPr/>
          </p:nvSpPr>
          <p:spPr>
            <a:xfrm>
              <a:off x="1991544" y="2996952"/>
              <a:ext cx="792088" cy="79208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O</a:t>
              </a:r>
              <a:r>
                <a:rPr lang="fr-FR" sz="800" dirty="0">
                  <a:solidFill>
                    <a:schemeClr val="tx1"/>
                  </a:solidFill>
                </a:rPr>
                <a:t>2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C6F5E10-5327-4F30-A1DF-B61637BA1B94}"/>
              </a:ext>
            </a:extLst>
          </p:cNvPr>
          <p:cNvGrpSpPr/>
          <p:nvPr/>
        </p:nvGrpSpPr>
        <p:grpSpPr>
          <a:xfrm>
            <a:off x="3305021" y="2354662"/>
            <a:ext cx="2004864" cy="864096"/>
            <a:chOff x="1066800" y="2996952"/>
            <a:chExt cx="2652936" cy="1152128"/>
          </a:xfrm>
          <a:solidFill>
            <a:srgbClr val="962526"/>
          </a:solidFill>
        </p:grpSpPr>
        <p:sp>
          <p:nvSpPr>
            <p:cNvPr id="18" name="Organigramme : Alternative 17">
              <a:extLst>
                <a:ext uri="{FF2B5EF4-FFF2-40B4-BE49-F238E27FC236}">
                  <a16:creationId xmlns:a16="http://schemas.microsoft.com/office/drawing/2014/main" id="{F95032F6-2562-4E20-9A01-9F2CFFB452D9}"/>
                </a:ext>
              </a:extLst>
            </p:cNvPr>
            <p:cNvSpPr/>
            <p:nvPr/>
          </p:nvSpPr>
          <p:spPr>
            <a:xfrm>
              <a:off x="1066800" y="3429000"/>
              <a:ext cx="2652936" cy="720080"/>
            </a:xfrm>
            <a:prstGeom prst="flowChartAlternateProcess">
              <a:avLst/>
            </a:prstGeom>
            <a:grpFill/>
            <a:ln>
              <a:solidFill>
                <a:srgbClr val="9625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0486AE3E-9766-4507-85AD-09396889BFC5}"/>
                </a:ext>
              </a:extLst>
            </p:cNvPr>
            <p:cNvSpPr/>
            <p:nvPr/>
          </p:nvSpPr>
          <p:spPr>
            <a:xfrm>
              <a:off x="1991544" y="2996952"/>
              <a:ext cx="792088" cy="79208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O</a:t>
              </a:r>
              <a:r>
                <a:rPr lang="fr-FR" sz="800" dirty="0">
                  <a:solidFill>
                    <a:schemeClr val="tx1"/>
                  </a:solidFill>
                </a:rPr>
                <a:t>2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1F14C1D-B4A8-4FDE-93A0-1DF038D7D34A}"/>
              </a:ext>
            </a:extLst>
          </p:cNvPr>
          <p:cNvGrpSpPr/>
          <p:nvPr/>
        </p:nvGrpSpPr>
        <p:grpSpPr>
          <a:xfrm>
            <a:off x="3348336" y="3346087"/>
            <a:ext cx="2004864" cy="864096"/>
            <a:chOff x="1066800" y="2996952"/>
            <a:chExt cx="2652936" cy="1152128"/>
          </a:xfrm>
          <a:solidFill>
            <a:srgbClr val="962526"/>
          </a:solidFill>
        </p:grpSpPr>
        <p:sp>
          <p:nvSpPr>
            <p:cNvPr id="21" name="Organigramme : Alternative 20">
              <a:extLst>
                <a:ext uri="{FF2B5EF4-FFF2-40B4-BE49-F238E27FC236}">
                  <a16:creationId xmlns:a16="http://schemas.microsoft.com/office/drawing/2014/main" id="{FE9F78E3-A3B1-4260-A3B9-8EBCE88B9895}"/>
                </a:ext>
              </a:extLst>
            </p:cNvPr>
            <p:cNvSpPr/>
            <p:nvPr/>
          </p:nvSpPr>
          <p:spPr>
            <a:xfrm>
              <a:off x="1066800" y="3429000"/>
              <a:ext cx="2652936" cy="720080"/>
            </a:xfrm>
            <a:prstGeom prst="flowChartAlternateProcess">
              <a:avLst/>
            </a:prstGeom>
            <a:grpFill/>
            <a:ln>
              <a:solidFill>
                <a:srgbClr val="9625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5513092-AF53-414F-815E-03C92878D689}"/>
                </a:ext>
              </a:extLst>
            </p:cNvPr>
            <p:cNvSpPr/>
            <p:nvPr/>
          </p:nvSpPr>
          <p:spPr>
            <a:xfrm>
              <a:off x="1991544" y="2996952"/>
              <a:ext cx="792088" cy="79208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O</a:t>
              </a:r>
              <a:r>
                <a:rPr lang="fr-FR" sz="800" dirty="0">
                  <a:solidFill>
                    <a:schemeClr val="tx1"/>
                  </a:solidFill>
                </a:rPr>
                <a:t>2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71AF5FB-227D-4D8E-8BCB-14CE0C1F5AF9}"/>
              </a:ext>
            </a:extLst>
          </p:cNvPr>
          <p:cNvGrpSpPr/>
          <p:nvPr/>
        </p:nvGrpSpPr>
        <p:grpSpPr>
          <a:xfrm>
            <a:off x="3366247" y="4233078"/>
            <a:ext cx="2004864" cy="864096"/>
            <a:chOff x="1066800" y="2996952"/>
            <a:chExt cx="2652936" cy="1152128"/>
          </a:xfrm>
          <a:solidFill>
            <a:srgbClr val="962526"/>
          </a:solidFill>
        </p:grpSpPr>
        <p:sp>
          <p:nvSpPr>
            <p:cNvPr id="24" name="Organigramme : Alternative 23">
              <a:extLst>
                <a:ext uri="{FF2B5EF4-FFF2-40B4-BE49-F238E27FC236}">
                  <a16:creationId xmlns:a16="http://schemas.microsoft.com/office/drawing/2014/main" id="{56D354DC-76B3-4135-B595-0E3CBC0CB279}"/>
                </a:ext>
              </a:extLst>
            </p:cNvPr>
            <p:cNvSpPr/>
            <p:nvPr/>
          </p:nvSpPr>
          <p:spPr>
            <a:xfrm>
              <a:off x="1066800" y="3429000"/>
              <a:ext cx="2652936" cy="720080"/>
            </a:xfrm>
            <a:prstGeom prst="flowChartAlternateProcess">
              <a:avLst/>
            </a:prstGeom>
            <a:grpFill/>
            <a:ln>
              <a:solidFill>
                <a:srgbClr val="9625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99596660-3894-4CA9-92C2-C6828C127BF4}"/>
                </a:ext>
              </a:extLst>
            </p:cNvPr>
            <p:cNvSpPr/>
            <p:nvPr/>
          </p:nvSpPr>
          <p:spPr>
            <a:xfrm>
              <a:off x="1991544" y="2996952"/>
              <a:ext cx="792088" cy="79208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O</a:t>
              </a:r>
              <a:r>
                <a:rPr lang="fr-FR" sz="800" dirty="0">
                  <a:solidFill>
                    <a:schemeClr val="tx1"/>
                  </a:solidFill>
                </a:rPr>
                <a:t>2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152ED16D-9E92-4A2E-9F54-B2FDD7F87D92}"/>
              </a:ext>
            </a:extLst>
          </p:cNvPr>
          <p:cNvGrpSpPr/>
          <p:nvPr/>
        </p:nvGrpSpPr>
        <p:grpSpPr>
          <a:xfrm>
            <a:off x="3366247" y="5229183"/>
            <a:ext cx="2004864" cy="864096"/>
            <a:chOff x="1066800" y="2996952"/>
            <a:chExt cx="2652936" cy="1152128"/>
          </a:xfrm>
          <a:solidFill>
            <a:srgbClr val="962526"/>
          </a:solidFill>
        </p:grpSpPr>
        <p:sp>
          <p:nvSpPr>
            <p:cNvPr id="27" name="Organigramme : Alternative 26">
              <a:extLst>
                <a:ext uri="{FF2B5EF4-FFF2-40B4-BE49-F238E27FC236}">
                  <a16:creationId xmlns:a16="http://schemas.microsoft.com/office/drawing/2014/main" id="{29339130-4982-4E7B-8BAA-A85380F047FB}"/>
                </a:ext>
              </a:extLst>
            </p:cNvPr>
            <p:cNvSpPr/>
            <p:nvPr/>
          </p:nvSpPr>
          <p:spPr>
            <a:xfrm>
              <a:off x="1066800" y="3429000"/>
              <a:ext cx="2652936" cy="720080"/>
            </a:xfrm>
            <a:prstGeom prst="flowChartAlternateProcess">
              <a:avLst/>
            </a:prstGeom>
            <a:grpFill/>
            <a:ln>
              <a:solidFill>
                <a:srgbClr val="9625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D102F449-48AB-4C88-9757-46A78681AE68}"/>
                </a:ext>
              </a:extLst>
            </p:cNvPr>
            <p:cNvSpPr/>
            <p:nvPr/>
          </p:nvSpPr>
          <p:spPr>
            <a:xfrm>
              <a:off x="1991544" y="2996952"/>
              <a:ext cx="792088" cy="79208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O</a:t>
              </a:r>
              <a:r>
                <a:rPr lang="fr-FR" sz="800" dirty="0">
                  <a:solidFill>
                    <a:schemeClr val="tx1"/>
                  </a:solidFill>
                </a:rPr>
                <a:t>2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BED165D-6D5C-4AA2-83CE-16F2D33F3408}"/>
              </a:ext>
            </a:extLst>
          </p:cNvPr>
          <p:cNvGrpSpPr/>
          <p:nvPr/>
        </p:nvGrpSpPr>
        <p:grpSpPr>
          <a:xfrm>
            <a:off x="5785248" y="3050491"/>
            <a:ext cx="2004864" cy="864095"/>
            <a:chOff x="1066800" y="2996953"/>
            <a:chExt cx="2652936" cy="1152127"/>
          </a:xfrm>
          <a:solidFill>
            <a:srgbClr val="962526"/>
          </a:solidFill>
        </p:grpSpPr>
        <p:sp>
          <p:nvSpPr>
            <p:cNvPr id="33" name="Organigramme : Alternative 32">
              <a:extLst>
                <a:ext uri="{FF2B5EF4-FFF2-40B4-BE49-F238E27FC236}">
                  <a16:creationId xmlns:a16="http://schemas.microsoft.com/office/drawing/2014/main" id="{6C386012-E9BE-401F-8EA2-605133453D43}"/>
                </a:ext>
              </a:extLst>
            </p:cNvPr>
            <p:cNvSpPr/>
            <p:nvPr/>
          </p:nvSpPr>
          <p:spPr>
            <a:xfrm>
              <a:off x="1066800" y="3429000"/>
              <a:ext cx="2652936" cy="720080"/>
            </a:xfrm>
            <a:prstGeom prst="flowChartAlternateProces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0F296C5C-B428-477C-8F76-BD230B02E7C1}"/>
                </a:ext>
              </a:extLst>
            </p:cNvPr>
            <p:cNvSpPr/>
            <p:nvPr/>
          </p:nvSpPr>
          <p:spPr>
            <a:xfrm>
              <a:off x="1991544" y="2996953"/>
              <a:ext cx="792088" cy="792088"/>
            </a:xfrm>
            <a:prstGeom prst="ellipse">
              <a:avLst/>
            </a:prstGeom>
            <a:solidFill>
              <a:srgbClr val="F5F5F5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D709992B-808D-4268-8A69-115958F5DCC0}"/>
              </a:ext>
            </a:extLst>
          </p:cNvPr>
          <p:cNvGrpSpPr/>
          <p:nvPr/>
        </p:nvGrpSpPr>
        <p:grpSpPr>
          <a:xfrm>
            <a:off x="5785248" y="4517888"/>
            <a:ext cx="2004864" cy="864096"/>
            <a:chOff x="1066800" y="2996952"/>
            <a:chExt cx="2652936" cy="1152128"/>
          </a:xfrm>
          <a:solidFill>
            <a:srgbClr val="962526"/>
          </a:solidFill>
        </p:grpSpPr>
        <p:sp>
          <p:nvSpPr>
            <p:cNvPr id="36" name="Organigramme : Alternative 35">
              <a:extLst>
                <a:ext uri="{FF2B5EF4-FFF2-40B4-BE49-F238E27FC236}">
                  <a16:creationId xmlns:a16="http://schemas.microsoft.com/office/drawing/2014/main" id="{5EEB4D22-848F-4CCE-AAFF-7A1E76721AED}"/>
                </a:ext>
              </a:extLst>
            </p:cNvPr>
            <p:cNvSpPr/>
            <p:nvPr/>
          </p:nvSpPr>
          <p:spPr>
            <a:xfrm>
              <a:off x="1066800" y="3429000"/>
              <a:ext cx="2652936" cy="720080"/>
            </a:xfrm>
            <a:prstGeom prst="flowChartAlternateProces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9FF0B69-04B2-460A-8866-A418CC0125D8}"/>
                </a:ext>
              </a:extLst>
            </p:cNvPr>
            <p:cNvSpPr/>
            <p:nvPr/>
          </p:nvSpPr>
          <p:spPr>
            <a:xfrm>
              <a:off x="1991544" y="2996953"/>
              <a:ext cx="792088" cy="792088"/>
            </a:xfrm>
            <a:prstGeom prst="ellipse">
              <a:avLst/>
            </a:prstGeom>
            <a:solidFill>
              <a:srgbClr val="ECECEC"/>
            </a:solidFill>
            <a:ln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CABBAA17-B0D0-48A0-A879-74244CDC6829}"/>
              </a:ext>
            </a:extLst>
          </p:cNvPr>
          <p:cNvSpPr txBox="1"/>
          <p:nvPr/>
        </p:nvSpPr>
        <p:spPr>
          <a:xfrm>
            <a:off x="8938914" y="3116634"/>
            <a:ext cx="266429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Pourcentage d’oxygène dans le sang</a:t>
            </a:r>
          </a:p>
          <a:p>
            <a:endParaRPr lang="fr-FR" dirty="0"/>
          </a:p>
          <a:p>
            <a:pPr algn="ctr"/>
            <a:r>
              <a:rPr lang="fr-FR" sz="4800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398979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A7DEC7-AE37-4857-BA65-D23C008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projet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569817" y="2708920"/>
            <a:ext cx="541686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Bonne saturation</a:t>
            </a:r>
          </a:p>
          <a:p>
            <a:pPr algn="ctr"/>
            <a:r>
              <a:rPr lang="fr-F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≥90%</a:t>
            </a:r>
          </a:p>
        </p:txBody>
      </p:sp>
    </p:spTree>
    <p:extLst>
      <p:ext uri="{BB962C8B-B14F-4D97-AF65-F5344CB8AC3E}">
        <p14:creationId xmlns:p14="http://schemas.microsoft.com/office/powerpoint/2010/main" val="88292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Comment détecter les hémoglobines?</a:t>
            </a:r>
          </a:p>
        </p:txBody>
      </p:sp>
    </p:spTree>
    <p:extLst>
      <p:ext uri="{BB962C8B-B14F-4D97-AF65-F5344CB8AC3E}">
        <p14:creationId xmlns:p14="http://schemas.microsoft.com/office/powerpoint/2010/main" val="353771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A7DEC7-AE37-4857-BA65-D23C008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Loi de Beer-Lambert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E871DBB-B4D1-4900-B686-9F456AD1A7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0" y="4347199"/>
                <a:ext cx="9144000" cy="25169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dirty="0"/>
                  <a:t>L'absorption de la lumière est en fonction de la concentration et l’épaisseur d’un échantillon</a:t>
                </a:r>
              </a:p>
              <a:p>
                <a:pPr marL="0" indent="0">
                  <a:buNone/>
                </a:pPr>
                <a:r>
                  <a:rPr lang="fr-FR" dirty="0"/>
                  <a:t>				</a:t>
                </a:r>
                <a14:m>
                  <m:oMath xmlns:m="http://schemas.openxmlformats.org/officeDocument/2006/math"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𝐼𝑜</m:t>
                    </m:r>
                    <m:sSup>
                      <m:sSup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fr-FR" sz="4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α</m:t>
                        </m:r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𝑐𝑙</m:t>
                        </m:r>
                      </m:sup>
                    </m:sSup>
                  </m:oMath>
                </a14:m>
                <a:endParaRPr lang="fr-F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E871DBB-B4D1-4900-B686-9F456AD1A7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4347199"/>
                <a:ext cx="9144000" cy="2516934"/>
              </a:xfrm>
              <a:blipFill>
                <a:blip r:embed="rId2"/>
                <a:stretch>
                  <a:fillRect l="-1000" t="-31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Image 39">
            <a:extLst>
              <a:ext uri="{FF2B5EF4-FFF2-40B4-BE49-F238E27FC236}">
                <a16:creationId xmlns:a16="http://schemas.microsoft.com/office/drawing/2014/main" id="{A1F28CAA-3FA9-46D4-8F95-4DEC3CB45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1587947"/>
            <a:ext cx="2733237" cy="2295919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539B2083-D439-4163-BD80-BA7E27B65A28}"/>
              </a:ext>
            </a:extLst>
          </p:cNvPr>
          <p:cNvSpPr txBox="1"/>
          <p:nvPr/>
        </p:nvSpPr>
        <p:spPr>
          <a:xfrm>
            <a:off x="5807968" y="1781798"/>
            <a:ext cx="413995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fr-FR" sz="1400" dirty="0"/>
              <a:t>0</a:t>
            </a:r>
            <a:r>
              <a:rPr lang="fr-FR" sz="2000" dirty="0"/>
              <a:t> : intensité d’entrée</a:t>
            </a:r>
          </a:p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fr-FR" sz="1400" dirty="0"/>
              <a:t>1</a:t>
            </a:r>
            <a:r>
              <a:rPr lang="fr-FR" sz="2000" dirty="0"/>
              <a:t> : intensité de sortie</a:t>
            </a:r>
          </a:p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fr-FR" sz="2000" dirty="0"/>
              <a:t> : épaisseur d’objet</a:t>
            </a:r>
          </a:p>
          <a:p>
            <a:r>
              <a:rPr lang="fr-FR" sz="2000" dirty="0"/>
              <a:t>c : concentration d’absorbation</a:t>
            </a:r>
          </a:p>
          <a:p>
            <a:r>
              <a:rPr lang="fr-FR" sz="2000" dirty="0"/>
              <a:t>α : absorbance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075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A7DEC7-AE37-4857-BA65-D23C008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B4EF250-508B-4DBA-B491-2C5E32295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471" y="1760703"/>
            <a:ext cx="3071057" cy="191279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96A2160-4A1E-47CE-9891-492050039DF8}"/>
              </a:ext>
            </a:extLst>
          </p:cNvPr>
          <p:cNvSpPr txBox="1"/>
          <p:nvPr/>
        </p:nvSpPr>
        <p:spPr>
          <a:xfrm>
            <a:off x="3456027" y="234776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artère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E719285-056E-46E8-97C7-BE4F748D99AA}"/>
              </a:ext>
            </a:extLst>
          </p:cNvPr>
          <p:cNvSpPr txBox="1"/>
          <p:nvPr/>
        </p:nvSpPr>
        <p:spPr>
          <a:xfrm>
            <a:off x="3456027" y="278865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veine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EBBFB67-1F73-4EF4-8E01-7D2A6BF64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349" y="4293096"/>
            <a:ext cx="2817782" cy="21600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78E9A38-6018-48BC-B6D9-7C9574D92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195" y="4293095"/>
            <a:ext cx="2817782" cy="216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7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ésentation médicale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0161_TF02901024_TF02901024.potx" id="{99AE3A49-340D-4591-BFCE-7BC185978C07}" vid="{AD5DAC16-512F-4CB9-9850-6544BB0EE0D7}"/>
    </a:ext>
  </a:extLst>
</a:theme>
</file>

<file path=ppt/theme/theme2.xml><?xml version="1.0" encoding="utf-8"?>
<a:theme xmlns:a="http://schemas.openxmlformats.org/drawingml/2006/main" name="Thème Offic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médicale (grand écran)</Template>
  <TotalTime>2868</TotalTime>
  <Words>613</Words>
  <Application>Microsoft Macintosh PowerPoint</Application>
  <PresentationFormat>Grand écran</PresentationFormat>
  <Paragraphs>105</Paragraphs>
  <Slides>21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Cambria Math</vt:lpstr>
      <vt:lpstr>Franklin Gothic Medium</vt:lpstr>
      <vt:lpstr>Symbol</vt:lpstr>
      <vt:lpstr>Times New Roman</vt:lpstr>
      <vt:lpstr>Présentation médicale 16x9</vt:lpstr>
      <vt:lpstr>Oxymètre avancé </vt:lpstr>
      <vt:lpstr>Qu’est-ce que c’est la saturation pulsée en oxygène ?</vt:lpstr>
      <vt:lpstr>Contexte du projet</vt:lpstr>
      <vt:lpstr>Contexte du projet</vt:lpstr>
      <vt:lpstr>Contexte du projet</vt:lpstr>
      <vt:lpstr>Contexte du projet</vt:lpstr>
      <vt:lpstr>Comment détecter les hémoglobines?</vt:lpstr>
      <vt:lpstr>Loi de Beer-Lambert</vt:lpstr>
      <vt:lpstr>Principes</vt:lpstr>
      <vt:lpstr>Principes</vt:lpstr>
      <vt:lpstr>Comment calculer le taux d’oxygène?</vt:lpstr>
      <vt:lpstr>PPG (photo pléthysmographie)</vt:lpstr>
      <vt:lpstr>Calibration </vt:lpstr>
      <vt:lpstr>Pourquoi a-t-on besoin de l’oxymètre avancé ?</vt:lpstr>
      <vt:lpstr>Présentation PowerPoint</vt:lpstr>
      <vt:lpstr>Présentation PowerPoint</vt:lpstr>
      <vt:lpstr>Présentation PowerPoint</vt:lpstr>
      <vt:lpstr>Présentation PowerPoint</vt:lpstr>
      <vt:lpstr>Objectifs du projet 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Oxymètre avancé Etude préliminaire</dc:title>
  <dc:creator>Ren TAKIGASAKI</dc:creator>
  <cp:lastModifiedBy>Microsoft Office User</cp:lastModifiedBy>
  <cp:revision>92</cp:revision>
  <dcterms:created xsi:type="dcterms:W3CDTF">2018-05-25T08:12:53Z</dcterms:created>
  <dcterms:modified xsi:type="dcterms:W3CDTF">2020-10-09T08:19:48Z</dcterms:modified>
</cp:coreProperties>
</file>